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5088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 fontScale="49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360000" y="1584000"/>
            <a:ext cx="8519400" cy="74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FFFF"/>
                </a:solidFill>
                <a:latin typeface="Fedra Sans Pro Book"/>
                <a:ea typeface="Fedra Sans Pro Book"/>
              </a:rPr>
              <a:t>КОНЦЕПЦИЯ ПЕДАГОГИЧЕСКОГО ПРОЕКТА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722520" y="3356280"/>
            <a:ext cx="541800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endParaRPr lang="ru-RU" sz="2100" spc="-1" dirty="0" smtClean="0">
              <a:solidFill>
                <a:srgbClr val="FFFFFF"/>
              </a:solidFill>
              <a:latin typeface="Times New Roman"/>
            </a:endParaRPr>
          </a:p>
          <a:p>
            <a:pPr>
              <a:lnSpc>
                <a:spcPct val="95000"/>
              </a:lnSpc>
            </a:pPr>
            <a:r>
              <a:rPr lang="ru-RU" sz="2100" spc="-1" dirty="0" smtClean="0">
                <a:solidFill>
                  <a:srgbClr val="FFFFFF"/>
                </a:solidFill>
                <a:latin typeface="Times New Roman"/>
              </a:rPr>
              <a:t>г. </a:t>
            </a:r>
            <a:r>
              <a:rPr lang="ru-RU" sz="2100" spc="-1" dirty="0" err="1" smtClean="0">
                <a:solidFill>
                  <a:srgbClr val="FFFFFF"/>
                </a:solidFill>
                <a:latin typeface="Times New Roman"/>
              </a:rPr>
              <a:t>Зеленогорск</a:t>
            </a:r>
            <a:r>
              <a:rPr lang="ru-RU" sz="2100" spc="-1" dirty="0" smtClean="0">
                <a:solidFill>
                  <a:srgbClr val="FFFFFF"/>
                </a:solidFill>
                <a:latin typeface="Times New Roman"/>
              </a:rPr>
              <a:t> </a:t>
            </a:r>
          </a:p>
          <a:p>
            <a:pPr>
              <a:lnSpc>
                <a:spcPct val="95000"/>
              </a:lnSpc>
            </a:pPr>
            <a:r>
              <a:rPr lang="ru-RU" sz="2100" spc="-1" dirty="0" smtClean="0">
                <a:solidFill>
                  <a:srgbClr val="FFFFFF"/>
                </a:solidFill>
                <a:latin typeface="Times New Roman"/>
              </a:rPr>
              <a:t>воспитатель </a:t>
            </a:r>
            <a:r>
              <a:rPr lang="ru-RU" sz="2100" spc="-1" dirty="0">
                <a:solidFill>
                  <a:srgbClr val="FFFFFF"/>
                </a:solidFill>
                <a:latin typeface="Times New Roman"/>
              </a:rPr>
              <a:t>МБДОУ </a:t>
            </a:r>
            <a:r>
              <a:rPr lang="ru-RU" sz="2100" spc="-1" dirty="0" err="1">
                <a:solidFill>
                  <a:srgbClr val="FFFFFF"/>
                </a:solidFill>
                <a:latin typeface="Times New Roman"/>
              </a:rPr>
              <a:t>д</a:t>
            </a:r>
            <a:r>
              <a:rPr lang="ru-RU" sz="2100" spc="-1" dirty="0">
                <a:solidFill>
                  <a:srgbClr val="FFFFFF"/>
                </a:solidFill>
                <a:latin typeface="Times New Roman"/>
              </a:rPr>
              <a:t>/с № </a:t>
            </a:r>
            <a:r>
              <a:rPr lang="ru-RU" sz="2100" spc="-1" dirty="0" smtClean="0">
                <a:solidFill>
                  <a:srgbClr val="FFFFFF"/>
                </a:solidFill>
                <a:latin typeface="Times New Roman"/>
              </a:rPr>
              <a:t>23</a:t>
            </a:r>
          </a:p>
          <a:p>
            <a:pPr>
              <a:lnSpc>
                <a:spcPct val="95000"/>
              </a:lnSpc>
            </a:pPr>
            <a:r>
              <a:rPr lang="ru-RU" sz="2100" spc="-1" dirty="0" smtClean="0">
                <a:solidFill>
                  <a:srgbClr val="FFFFFF"/>
                </a:solidFill>
                <a:latin typeface="Times New Roman"/>
              </a:rPr>
              <a:t>Баженова Н.П.</a:t>
            </a:r>
            <a:endParaRPr lang="ru-RU" sz="2100" spc="-1" dirty="0"/>
          </a:p>
          <a:p>
            <a:pPr>
              <a:lnSpc>
                <a:spcPct val="95000"/>
              </a:lnSpc>
            </a:pPr>
            <a:r>
              <a:rPr lang="ru-RU" sz="2100" spc="-1" dirty="0">
                <a:solidFill>
                  <a:srgbClr val="FFFFFF"/>
                </a:solidFill>
                <a:latin typeface="Times New Roman"/>
              </a:rPr>
              <a:t> </a:t>
            </a:r>
            <a:endParaRPr lang="ru-RU" sz="2100" spc="-1" dirty="0"/>
          </a:p>
          <a:p>
            <a:pPr>
              <a:lnSpc>
                <a:spcPct val="95000"/>
              </a:lnSpc>
            </a:pPr>
            <a:endParaRPr lang="ru-RU" sz="2100" b="0" strike="noStrike" spc="-1" dirty="0" smtClean="0">
              <a:solidFill>
                <a:srgbClr val="FFFFFF"/>
              </a:solidFill>
              <a:latin typeface="Times New Roman"/>
              <a:ea typeface="DejaVu Sans"/>
            </a:endParaRPr>
          </a:p>
          <a:p>
            <a:pPr>
              <a:lnSpc>
                <a:spcPct val="95000"/>
              </a:lnSpc>
            </a:pPr>
            <a:r>
              <a:rPr lang="ru-RU" sz="2100" b="0" strike="noStrike" spc="-1" dirty="0" smtClean="0">
                <a:solidFill>
                  <a:srgbClr val="FFFFFF"/>
                </a:solidFill>
                <a:latin typeface="Times New Roman"/>
                <a:ea typeface="DejaVu Sans"/>
              </a:rPr>
              <a:t>.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6257880" y="4472280"/>
            <a:ext cx="1730880" cy="41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93000"/>
              </a:lnSpc>
            </a:pPr>
            <a:endParaRPr lang="ru-RU" sz="19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36" name="CustomShape 5"/>
          <p:cNvSpPr/>
          <p:nvPr/>
        </p:nvSpPr>
        <p:spPr>
          <a:xfrm>
            <a:off x="1296000" y="811440"/>
            <a:ext cx="6335640" cy="106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ЛИЧНЫЙ ВКЛАД ПЕДАГОГА В 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ИЗМЕНЕНИЯ В ОО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7" name="CustomShape 6"/>
          <p:cNvSpPr/>
          <p:nvPr/>
        </p:nvSpPr>
        <p:spPr>
          <a:xfrm>
            <a:off x="1224000" y="1944000"/>
            <a:ext cx="661500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Участие педагогов в проекте в рамках ПОС позволит повысить  их личностные ресурсы, что будет способствовать созданию ЛРОС в МБДОУ </a:t>
            </a:r>
            <a:r>
              <a:rPr lang="ru-RU" sz="22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д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/с № 23.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138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1080000" y="1008000"/>
            <a:ext cx="7127640" cy="4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ПРЕДСТАВЛЕНИЕ РЕЗУЛЬТАТОВ ПРОЕКТА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4" name="CustomShape 6"/>
          <p:cNvSpPr/>
          <p:nvPr/>
        </p:nvSpPr>
        <p:spPr>
          <a:xfrm>
            <a:off x="1224000" y="1643400"/>
            <a:ext cx="661500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- представление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опыта работы по проекту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на педсовете в ДОУ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;</a:t>
            </a:r>
            <a:endParaRPr lang="ru-RU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 представление опыта работы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по проекту через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публикацию на личном сайте педагога.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45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720000" y="768600"/>
            <a:ext cx="7882200" cy="376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Aft>
                <a:spcPts val="139"/>
              </a:spcAft>
            </a:pPr>
            <a:r>
              <a:rPr lang="ru-RU" sz="2200" b="1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	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39"/>
              </a:spcAft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39"/>
              </a:spcAft>
            </a:pPr>
            <a:r>
              <a:rPr lang="ru-RU" sz="2200" b="1" strike="noStrike" spc="-1" dirty="0" smtClean="0">
                <a:solidFill>
                  <a:srgbClr val="000000"/>
                </a:solidFill>
                <a:latin typeface="Times New Roman"/>
                <a:ea typeface="Microsoft YaHei"/>
              </a:rPr>
              <a:t>Название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управленческого проекта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:</a:t>
            </a: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39"/>
              </a:spcAft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«П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оддержка Личностного Потенциала Педагогов, способствующая созданию ЛРОС МБДОУ </a:t>
            </a:r>
            <a:r>
              <a:rPr lang="ru-RU" sz="22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д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/с № 23»</a:t>
            </a:r>
            <a:endParaRPr lang="ru-RU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39"/>
              </a:spcAft>
            </a:pPr>
            <a:endParaRPr lang="ru-RU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39"/>
              </a:spcAft>
            </a:pPr>
            <a:r>
              <a:rPr lang="ru-RU" sz="22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Направление </a:t>
            </a:r>
            <a:r>
              <a:rPr lang="ru-RU" sz="2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педагогического проекта: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педагогический проект направлен на изменение в социальном компоненте.</a:t>
            </a:r>
            <a:endParaRPr lang="ru-RU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39"/>
              </a:spcAft>
            </a:pPr>
            <a:r>
              <a:rPr lang="ru-RU" sz="2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2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2599920" y="301680"/>
            <a:ext cx="1608120" cy="239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850" b="0" strike="noStrike" spc="-1">
                <a:solidFill>
                  <a:srgbClr val="605F5E"/>
                </a:solidFill>
                <a:latin typeface="Tahoma"/>
                <a:ea typeface="DejaVu Sans"/>
              </a:rPr>
              <a:t>ПРОГРАММА ПО РАЗВИТИЮ</a:t>
            </a:r>
            <a:endParaRPr lang="ru-RU" sz="850" b="0" strike="noStrike" spc="-1">
              <a:latin typeface="Arial"/>
            </a:endParaRPr>
          </a:p>
          <a:p>
            <a:pPr>
              <a:lnSpc>
                <a:spcPct val="84000"/>
              </a:lnSpc>
            </a:pPr>
            <a:r>
              <a:rPr lang="ru-RU" sz="850" b="0" strike="noStrike" spc="-1">
                <a:solidFill>
                  <a:srgbClr val="605F5E"/>
                </a:solidFill>
                <a:latin typeface="Tahoma"/>
                <a:ea typeface="DejaVu Sans"/>
              </a:rPr>
              <a:t>ЛИЧНОСТНОГО ПОТЕНЦИАЛА</a:t>
            </a:r>
            <a:endParaRPr lang="ru-RU" sz="85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608000" y="301680"/>
            <a:ext cx="2519640" cy="245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84000"/>
              </a:lnSpc>
            </a:pPr>
            <a:r>
              <a:rPr lang="ru-RU" sz="850" b="0" strike="noStrike" spc="-1">
                <a:solidFill>
                  <a:srgbClr val="605F5E"/>
                </a:solidFill>
                <a:latin typeface="Tahoma"/>
                <a:ea typeface="DejaVu Sans"/>
              </a:rPr>
              <a:t>ППК«Управление созданием личностноразвивающей образовательной среды»</a:t>
            </a:r>
            <a:endParaRPr lang="ru-RU" sz="850" b="0" strike="noStrike" spc="-1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8744760" y="612720"/>
            <a:ext cx="398160" cy="40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"/>
          <p:cNvSpPr/>
          <p:nvPr/>
        </p:nvSpPr>
        <p:spPr>
          <a:xfrm>
            <a:off x="1017720" y="889200"/>
            <a:ext cx="5768858" cy="33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642D"/>
                </a:solidFill>
                <a:latin typeface="Tahoma"/>
                <a:ea typeface="DejaVu Sans"/>
              </a:rPr>
              <a:t>    НАЗВАНИЕ </a:t>
            </a:r>
            <a:r>
              <a:rPr lang="ru-RU" sz="2000" b="0" strike="noStrike" spc="-1" dirty="0">
                <a:solidFill>
                  <a:srgbClr val="00642D"/>
                </a:solidFill>
                <a:latin typeface="Tahoma"/>
                <a:ea typeface="DejaVu Sans"/>
              </a:rPr>
              <a:t>ИНДИВИДУАЛЬНОГО ПРОЕКТА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656280" y="1722600"/>
            <a:ext cx="7623000" cy="187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Формирование 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у </a:t>
            </a:r>
            <a:r>
              <a:rPr lang="ru-RU" sz="2400" b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детей</a:t>
            </a:r>
            <a:r>
              <a:rPr lang="ru-RU" sz="2400" b="1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1" spc="-1" dirty="0" smtClean="0">
                <a:solidFill>
                  <a:srgbClr val="000000"/>
                </a:solidFill>
                <a:latin typeface="Times New Roman"/>
              </a:rPr>
              <a:t>умения </a:t>
            </a:r>
            <a:r>
              <a:rPr lang="ru-RU" sz="2400" b="1" spc="-1" dirty="0">
                <a:solidFill>
                  <a:srgbClr val="000000"/>
                </a:solidFill>
                <a:latin typeface="Times New Roman"/>
              </a:rPr>
              <a:t>выбирать, достигать 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и быть жизнестойкими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через 4К </a:t>
            </a:r>
            <a:r>
              <a:rPr lang="ru-RU" sz="2400" b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компетенции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 разновозрастном сообществе.</a:t>
            </a:r>
            <a:endParaRPr lang="ru-R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2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3" name="CustomShape 5"/>
          <p:cNvSpPr/>
          <p:nvPr/>
        </p:nvSpPr>
        <p:spPr>
          <a:xfrm>
            <a:off x="743760" y="798120"/>
            <a:ext cx="7673760" cy="31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РЕШАЕМАЯ КЛЮЧЕВАЯ ПРОБЛЕМА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4" name="CustomShape 6"/>
          <p:cNvSpPr/>
          <p:nvPr/>
        </p:nvSpPr>
        <p:spPr>
          <a:xfrm>
            <a:off x="731160" y="1440000"/>
            <a:ext cx="7341302" cy="16297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1286660"/>
            <a:ext cx="64294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-1" dirty="0" smtClean="0">
                <a:solidFill>
                  <a:srgbClr val="000000"/>
                </a:solidFill>
                <a:latin typeface="Times New Roman"/>
              </a:rPr>
              <a:t>У  детей не развиты 4К компетенции. </a:t>
            </a:r>
          </a:p>
          <a:p>
            <a:pPr algn="just"/>
            <a:r>
              <a:rPr lang="ru-RU" sz="2400" b="1" spc="-1" dirty="0" smtClean="0">
                <a:solidFill>
                  <a:srgbClr val="000000"/>
                </a:solidFill>
                <a:latin typeface="Times New Roman"/>
              </a:rPr>
              <a:t>Важно, чтобы дети учились, развивались не только среди сверстников, но и в разной возрастной категории дошколят.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99" name="CustomShape 5"/>
          <p:cNvSpPr/>
          <p:nvPr/>
        </p:nvSpPr>
        <p:spPr>
          <a:xfrm>
            <a:off x="2892600" y="811440"/>
            <a:ext cx="3376080" cy="4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ЦЕЛЬ ПРОЕКТА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571472" y="1384200"/>
            <a:ext cx="7267528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формирование 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4К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компетенций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 разновозрастном сообществе детей.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2952000" y="2458800"/>
            <a:ext cx="3206520" cy="3986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ЦЕЛЕВАЯ ГРУППА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" name="CustomShape 9"/>
          <p:cNvSpPr/>
          <p:nvPr/>
        </p:nvSpPr>
        <p:spPr>
          <a:xfrm>
            <a:off x="1296000" y="3017520"/>
            <a:ext cx="280764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 дети;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 педагоги.</a:t>
            </a:r>
            <a:endParaRPr lang="ru-R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07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08" name="CustomShape 5"/>
          <p:cNvSpPr/>
          <p:nvPr/>
        </p:nvSpPr>
        <p:spPr>
          <a:xfrm>
            <a:off x="2095560" y="957240"/>
            <a:ext cx="4672080" cy="4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ОСНОВНАЯ ИДЕЯ ПРОЕКТА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9" name="CustomShape 6"/>
          <p:cNvSpPr/>
          <p:nvPr/>
        </p:nvSpPr>
        <p:spPr>
          <a:xfrm>
            <a:off x="1232280" y="1584000"/>
            <a:ext cx="6615000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Создание в разновозрастном сообществе детей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ситуации выбора, достижения,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жизнестойкости, в результате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которых у детей будут развиваться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4К компетенции через общение, игру друг с другом.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endParaRPr lang="ru-RU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</p:txBody>
      </p:sp>
      <p:sp>
        <p:nvSpPr>
          <p:cNvPr id="110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727560" y="864000"/>
            <a:ext cx="6630522" cy="4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ОСОБЕННОСТИ ПЕДАГОГИЧЕСКОГО ПРОЕКТА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6" name="CustomShape 6"/>
          <p:cNvSpPr/>
          <p:nvPr/>
        </p:nvSpPr>
        <p:spPr>
          <a:xfrm>
            <a:off x="728640" y="1215222"/>
            <a:ext cx="762300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Проект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направлен на развитие у детей 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4К компетенций: критического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мышления,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креативности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кооперации и  коммуникации в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разновозрастном сообществе. У детей формируются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эти навыки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 разных технологиях, проводимых в детском саду:  Большая игра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, клубный час, социальные акции, день открытых дверей. Но проводимые мероприятия формальны, так ка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к режиссёры – взрослые, а дети – зрители. В основном дети действуют по прямому указанию или по показу взрослых.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Таким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образом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необходимо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реализовать модель,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на которую направлен управленческий проект «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ребёнок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— активен», «взрослый — активен».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17" name="CustomShape 7"/>
          <p:cNvSpPr/>
          <p:nvPr/>
        </p:nvSpPr>
        <p:spPr>
          <a:xfrm>
            <a:off x="144000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2" name="CustomShape 5"/>
          <p:cNvSpPr/>
          <p:nvPr/>
        </p:nvSpPr>
        <p:spPr>
          <a:xfrm>
            <a:off x="2167560" y="715156"/>
            <a:ext cx="4312080" cy="3571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ИСПОЛЬЗУЕМЫЕ ПРИЁМЫ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4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1215223"/>
            <a:ext cx="6500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-Большая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игра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pPr>
              <a:buFontTx/>
              <a:buChar char="-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Клубный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час, </a:t>
            </a:r>
            <a:endParaRPr lang="ru-RU" spc="-1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Tx/>
              <a:buChar char="-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Социальные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акции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pPr>
              <a:buFontTx/>
              <a:buChar char="-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Д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ень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открытых дверей.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8183880" y="149400"/>
            <a:ext cx="434880" cy="148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московский</a:t>
            </a:r>
            <a:endParaRPr lang="ru-RU" sz="4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50" b="1" strike="noStrike" spc="-1">
                <a:solidFill>
                  <a:srgbClr val="898685"/>
                </a:solidFill>
                <a:latin typeface="Arial"/>
                <a:ea typeface="DejaVu Sans"/>
              </a:rPr>
              <a:t>ГОРОДСКОЙ</a:t>
            </a:r>
            <a:endParaRPr lang="ru-RU" sz="45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594360" y="137160"/>
            <a:ext cx="553680" cy="23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ВКЛАД </a:t>
            </a:r>
            <a:r>
              <a:rPr lang="ru-RU" sz="600" b="0" strike="noStrike" spc="-1">
                <a:solidFill>
                  <a:srgbClr val="74A084"/>
                </a:solidFill>
                <a:latin typeface="Arial"/>
                <a:ea typeface="DejaVu Sans"/>
              </a:rPr>
              <a:t>cupc</a:t>
            </a:r>
            <a:endParaRPr lang="ru-RU" sz="600" b="0" strike="noStrike" spc="-1">
              <a:latin typeface="Arial"/>
            </a:endParaRPr>
          </a:p>
          <a:p>
            <a:pPr>
              <a:lnSpc>
                <a:spcPct val="94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В </a:t>
            </a:r>
            <a:r>
              <a:rPr lang="ru-RU" sz="600" b="0" strike="noStrike" spc="-1">
                <a:solidFill>
                  <a:srgbClr val="4C4A4A"/>
                </a:solidFill>
                <a:latin typeface="Arial"/>
                <a:ea typeface="DejaVu Sans"/>
              </a:rPr>
              <a:t>БУДУЩЕЕ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1731240" y="201240"/>
            <a:ext cx="2376360" cy="108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ПРОГРАММА ПО РАЗВИТИЮ ЛИЧНОСТНОГО ПОТЕНЦИАЛА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8" name="CustomShape 4"/>
          <p:cNvSpPr/>
          <p:nvPr/>
        </p:nvSpPr>
        <p:spPr>
          <a:xfrm>
            <a:off x="4517280" y="195120"/>
            <a:ext cx="3180960" cy="120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600" b="0" strike="noStrike" spc="-1">
                <a:solidFill>
                  <a:srgbClr val="737271"/>
                </a:solidFill>
                <a:latin typeface="Arial"/>
                <a:ea typeface="DejaVu Sans"/>
              </a:rPr>
              <a:t>ППК«Управление созданием личностно-развивающей образовательной среды»</a:t>
            </a:r>
            <a:endParaRPr lang="ru-RU" sz="600" b="0" strike="noStrike" spc="-1">
              <a:latin typeface="Arial"/>
            </a:endParaRPr>
          </a:p>
        </p:txBody>
      </p:sp>
      <p:sp>
        <p:nvSpPr>
          <p:cNvPr id="129" name="CustomShape 5"/>
          <p:cNvSpPr/>
          <p:nvPr/>
        </p:nvSpPr>
        <p:spPr>
          <a:xfrm>
            <a:off x="1571604" y="858032"/>
            <a:ext cx="5786478" cy="4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noAutofit/>
          </a:bodyPr>
          <a:lstStyle/>
          <a:p>
            <a:pPr algn="ctr">
              <a:lnSpc>
                <a:spcPct val="100000"/>
              </a:lnSpc>
              <a:spcBef>
                <a:spcPts val="1539"/>
              </a:spcBef>
            </a:pPr>
            <a:r>
              <a:rPr lang="ru-RU" sz="2000" b="0" strike="noStrike" spc="-1" dirty="0">
                <a:solidFill>
                  <a:srgbClr val="00642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ЗНАЧИМЫЕ ПРОДУКТЫ ПРОЕКТА</a:t>
            </a:r>
            <a:endParaRPr lang="ru-RU" sz="2000" b="0" strike="noStrike" spc="-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0" name="CustomShape 6"/>
          <p:cNvSpPr/>
          <p:nvPr/>
        </p:nvSpPr>
        <p:spPr>
          <a:xfrm>
            <a:off x="1232280" y="1584000"/>
            <a:ext cx="6615000" cy="17836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У детей будут развиты навыки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4К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 такие как кооперация, коммуникация, </a:t>
            </a:r>
            <a:r>
              <a:rPr lang="ru-RU" sz="22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креативность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а также будут </a:t>
            </a: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развиваться предпосылки критического мышления, которые будут работать во вех видах детской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деятельности в разновозрастном сообществе.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131" name="CustomShape 7"/>
          <p:cNvSpPr/>
          <p:nvPr/>
        </p:nvSpPr>
        <p:spPr>
          <a:xfrm>
            <a:off x="1381320" y="2308680"/>
            <a:ext cx="578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642D"/>
      </a:accent1>
      <a:accent2>
        <a:srgbClr val="008841"/>
      </a:accent2>
      <a:accent3>
        <a:srgbClr val="F6A429"/>
      </a:accent3>
      <a:accent4>
        <a:srgbClr val="7E388A"/>
      </a:accent4>
      <a:accent5>
        <a:srgbClr val="019E8B"/>
      </a:accent5>
      <a:accent6>
        <a:srgbClr val="00A2D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642D"/>
      </a:accent1>
      <a:accent2>
        <a:srgbClr val="008841"/>
      </a:accent2>
      <a:accent3>
        <a:srgbClr val="F6A429"/>
      </a:accent3>
      <a:accent4>
        <a:srgbClr val="7E388A"/>
      </a:accent4>
      <a:accent5>
        <a:srgbClr val="019E8B"/>
      </a:accent5>
      <a:accent6>
        <a:srgbClr val="00A2D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Сбер</Template>
  <TotalTime>647</TotalTime>
  <Words>494</Words>
  <Application>Neat_Office/6.2.8.2$Windows_x86 LibreOffice_project/</Application>
  <PresentationFormat>Произвольный</PresentationFormat>
  <Paragraphs>105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ПРОЕКТА</dc:title>
  <dc:subject/>
  <dc:creator>Admin</dc:creator>
  <dc:description/>
  <cp:lastModifiedBy>Admin</cp:lastModifiedBy>
  <cp:revision>75</cp:revision>
  <dcterms:modified xsi:type="dcterms:W3CDTF">2023-06-06T17:18:23Z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